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2"/>
  </p:notesMasterIdLst>
  <p:sldIdLst>
    <p:sldId id="256" r:id="rId2"/>
    <p:sldId id="325" r:id="rId3"/>
    <p:sldId id="326" r:id="rId4"/>
    <p:sldId id="315" r:id="rId5"/>
    <p:sldId id="330" r:id="rId6"/>
    <p:sldId id="331" r:id="rId7"/>
    <p:sldId id="333" r:id="rId8"/>
    <p:sldId id="332" r:id="rId9"/>
    <p:sldId id="334" r:id="rId10"/>
    <p:sldId id="265" r:id="rId11"/>
  </p:sldIdLst>
  <p:sldSz cx="9144000" cy="5143500" type="screen16x9"/>
  <p:notesSz cx="6858000" cy="9144000"/>
  <p:embeddedFontLst>
    <p:embeddedFont>
      <p:font typeface="Arvo" panose="020B0604020202020204" charset="0"/>
      <p:regular r:id="rId13"/>
      <p:bold r:id="rId14"/>
      <p:italic r:id="rId15"/>
      <p:boldItalic r:id="rId16"/>
    </p:embeddedFont>
    <p:embeddedFont>
      <p:font typeface="Montserrat" panose="00000500000000000000" pitchFamily="2" charset="0"/>
      <p:regular r:id="rId17"/>
      <p:bold r:id="rId18"/>
      <p:italic r:id="rId19"/>
      <p:boldItalic r:id="rId20"/>
    </p:embeddedFont>
    <p:embeddedFont>
      <p:font typeface="Montserrat Light" panose="000004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C8102E"/>
    <a:srgbClr val="154A8B"/>
    <a:srgbClr val="C7243F"/>
    <a:srgbClr val="AD0E28"/>
    <a:srgbClr val="E8A60C"/>
    <a:srgbClr val="7A1627"/>
    <a:srgbClr val="D43806"/>
    <a:srgbClr val="486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94"/>
  </p:normalViewPr>
  <p:slideViewPr>
    <p:cSldViewPr snapToGrid="0" showGuides="1">
      <p:cViewPr varScale="1">
        <p:scale>
          <a:sx n="84" d="100"/>
          <a:sy n="84" d="100"/>
        </p:scale>
        <p:origin x="804" y="-332"/>
      </p:cViewPr>
      <p:guideLst>
        <p:guide orient="horz" pos="1620"/>
        <p:guide pos="2857"/>
      </p:guideLst>
    </p:cSldViewPr>
  </p:slideViewPr>
  <p:notesTextViewPr>
    <p:cViewPr>
      <p:scale>
        <a:sx n="1" d="1"/>
        <a:sy n="1" d="1"/>
      </p:scale>
      <p:origin x="0" y="0"/>
    </p:cViewPr>
  </p:notesTextViewPr>
  <p:notesViewPr>
    <p:cSldViewPr snapToGrid="0" showGuides="1">
      <p:cViewPr>
        <p:scale>
          <a:sx n="110" d="100"/>
          <a:sy n="110" d="100"/>
        </p:scale>
        <p:origin x="282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e745794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de745794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dirty="0"/>
              <a:t>Título de la presentación</a:t>
            </a:r>
            <a:endParaRPr lang="es-CO" dirty="0"/>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1">
  <p:cSld name="BLANK_1">
    <p:spTree>
      <p:nvGrpSpPr>
        <p:cNvPr id="1" name="Shape 146"/>
        <p:cNvGrpSpPr/>
        <p:nvPr/>
      </p:nvGrpSpPr>
      <p:grpSpPr>
        <a:xfrm>
          <a:off x="0" y="0"/>
          <a:ext cx="0" cy="0"/>
          <a:chOff x="0" y="0"/>
          <a:chExt cx="0" cy="0"/>
        </a:xfrm>
      </p:grpSpPr>
      <p:sp>
        <p:nvSpPr>
          <p:cNvPr id="147" name="Google Shape;147;p20"/>
          <p:cNvSpPr/>
          <p:nvPr/>
        </p:nvSpPr>
        <p:spPr>
          <a:xfrm rot="-1949626">
            <a:off x="6835838" y="1205979"/>
            <a:ext cx="2861462" cy="2861462"/>
          </a:xfrm>
          <a:prstGeom prst="rect">
            <a:avLst/>
          </a:prstGeom>
          <a:solidFill>
            <a:srgbClr val="154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a:spLocks noGrp="1"/>
          </p:cNvSpPr>
          <p:nvPr>
            <p:ph type="title" hasCustomPrompt="1"/>
          </p:nvPr>
        </p:nvSpPr>
        <p:spPr>
          <a:xfrm>
            <a:off x="978477" y="3770050"/>
            <a:ext cx="1892100" cy="48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1pPr>
            <a:lvl2pPr lvl="1"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2pPr>
            <a:lvl3pPr lvl="2"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3pPr>
            <a:lvl4pPr lvl="3"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4pPr>
            <a:lvl5pPr lvl="4"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5pPr>
            <a:lvl6pPr lvl="5"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6pPr>
            <a:lvl7pPr lvl="6"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7pPr>
            <a:lvl8pPr lvl="7"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8pPr>
            <a:lvl9pPr lvl="8"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9pPr>
          </a:lstStyle>
          <a:p>
            <a:r>
              <a:rPr lang="es-ES" dirty="0"/>
              <a:t>Clic agregar título</a:t>
            </a:r>
            <a:endParaRPr dirty="0"/>
          </a:p>
        </p:txBody>
      </p:sp>
      <p:sp>
        <p:nvSpPr>
          <p:cNvPr id="150" name="Google Shape;150;p20"/>
          <p:cNvSpPr txBox="1">
            <a:spLocks noGrp="1"/>
          </p:cNvSpPr>
          <p:nvPr>
            <p:ph type="subTitle" idx="1"/>
          </p:nvPr>
        </p:nvSpPr>
        <p:spPr>
          <a:xfrm>
            <a:off x="6768119" y="1791589"/>
            <a:ext cx="1892100" cy="171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latin typeface="Montserrat Light"/>
                <a:ea typeface="Montserrat Light"/>
                <a:cs typeface="Montserrat Light"/>
                <a:sym typeface="Montserrat Light"/>
              </a:defRPr>
            </a:lvl2pPr>
            <a:lvl3pPr lvl="2" rtl="0">
              <a:spcBef>
                <a:spcPts val="0"/>
              </a:spcBef>
              <a:spcAft>
                <a:spcPts val="0"/>
              </a:spcAft>
              <a:buNone/>
              <a:defRPr>
                <a:solidFill>
                  <a:srgbClr val="FFFFFF"/>
                </a:solidFill>
                <a:latin typeface="Montserrat Light"/>
                <a:ea typeface="Montserrat Light"/>
                <a:cs typeface="Montserrat Light"/>
                <a:sym typeface="Montserrat Light"/>
              </a:defRPr>
            </a:lvl3pPr>
            <a:lvl4pPr lvl="3" rtl="0">
              <a:spcBef>
                <a:spcPts val="0"/>
              </a:spcBef>
              <a:spcAft>
                <a:spcPts val="0"/>
              </a:spcAft>
              <a:buNone/>
              <a:defRPr>
                <a:solidFill>
                  <a:srgbClr val="FFFFFF"/>
                </a:solidFill>
                <a:latin typeface="Montserrat Light"/>
                <a:ea typeface="Montserrat Light"/>
                <a:cs typeface="Montserrat Light"/>
                <a:sym typeface="Montserrat Light"/>
              </a:defRPr>
            </a:lvl4pPr>
            <a:lvl5pPr lvl="4" rtl="0">
              <a:spcBef>
                <a:spcPts val="0"/>
              </a:spcBef>
              <a:spcAft>
                <a:spcPts val="0"/>
              </a:spcAft>
              <a:buNone/>
              <a:defRPr>
                <a:solidFill>
                  <a:srgbClr val="FFFFFF"/>
                </a:solidFill>
                <a:latin typeface="Montserrat Light"/>
                <a:ea typeface="Montserrat Light"/>
                <a:cs typeface="Montserrat Light"/>
                <a:sym typeface="Montserrat Light"/>
              </a:defRPr>
            </a:lvl5pPr>
            <a:lvl6pPr lvl="5" rtl="0">
              <a:spcBef>
                <a:spcPts val="0"/>
              </a:spcBef>
              <a:spcAft>
                <a:spcPts val="0"/>
              </a:spcAft>
              <a:buNone/>
              <a:defRPr>
                <a:solidFill>
                  <a:srgbClr val="FFFFFF"/>
                </a:solidFill>
                <a:latin typeface="Montserrat Light"/>
                <a:ea typeface="Montserrat Light"/>
                <a:cs typeface="Montserrat Light"/>
                <a:sym typeface="Montserrat Light"/>
              </a:defRPr>
            </a:lvl6pPr>
            <a:lvl7pPr lvl="6" rtl="0">
              <a:spcBef>
                <a:spcPts val="0"/>
              </a:spcBef>
              <a:spcAft>
                <a:spcPts val="0"/>
              </a:spcAft>
              <a:buNone/>
              <a:defRPr>
                <a:solidFill>
                  <a:srgbClr val="FFFFFF"/>
                </a:solidFill>
                <a:latin typeface="Montserrat Light"/>
                <a:ea typeface="Montserrat Light"/>
                <a:cs typeface="Montserrat Light"/>
                <a:sym typeface="Montserrat Light"/>
              </a:defRPr>
            </a:lvl7pPr>
            <a:lvl8pPr lvl="7" rtl="0">
              <a:spcBef>
                <a:spcPts val="0"/>
              </a:spcBef>
              <a:spcAft>
                <a:spcPts val="0"/>
              </a:spcAft>
              <a:buNone/>
              <a:defRPr>
                <a:solidFill>
                  <a:srgbClr val="FFFFFF"/>
                </a:solidFill>
                <a:latin typeface="Montserrat Light"/>
                <a:ea typeface="Montserrat Light"/>
                <a:cs typeface="Montserrat Light"/>
                <a:sym typeface="Montserrat Light"/>
              </a:defRPr>
            </a:lvl8pPr>
            <a:lvl9pPr lvl="8" rtl="0">
              <a:spcBef>
                <a:spcPts val="0"/>
              </a:spcBef>
              <a:spcAft>
                <a:spcPts val="0"/>
              </a:spcAft>
              <a:buNone/>
              <a:defRPr>
                <a:solidFill>
                  <a:srgbClr val="FFFFFF"/>
                </a:solidFill>
                <a:latin typeface="Montserrat Light"/>
                <a:ea typeface="Montserrat Light"/>
                <a:cs typeface="Montserrat Light"/>
                <a:sym typeface="Montserrat Light"/>
              </a:defRPr>
            </a:lvl9pPr>
          </a:lstStyle>
          <a:p>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dirty="0"/>
          </a:p>
        </p:txBody>
      </p:sp>
      <p:pic>
        <p:nvPicPr>
          <p:cNvPr id="2" name="Imagen 1">
            <a:extLst>
              <a:ext uri="{FF2B5EF4-FFF2-40B4-BE49-F238E27FC236}">
                <a16:creationId xmlns:a16="http://schemas.microsoft.com/office/drawing/2014/main"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66" r:id="rId3"/>
    <p:sldLayoutId id="214748367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6.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emf"/><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emf"/><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emf"/><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6" name="Imagen 5">
            <a:extLst>
              <a:ext uri="{FF2B5EF4-FFF2-40B4-BE49-F238E27FC236}">
                <a16:creationId xmlns:a16="http://schemas.microsoft.com/office/drawing/2014/main" id="{7A6656E0-A2E0-958B-506B-0FD41363D119}"/>
              </a:ext>
            </a:extLst>
          </p:cNvPr>
          <p:cNvPicPr>
            <a:picLocks noChangeAspect="1"/>
          </p:cNvPicPr>
          <p:nvPr/>
        </p:nvPicPr>
        <p:blipFill>
          <a:blip r:embed="rId3"/>
          <a:stretch>
            <a:fillRect/>
          </a:stretch>
        </p:blipFill>
        <p:spPr>
          <a:xfrm>
            <a:off x="-2150" y="0"/>
            <a:ext cx="9148300" cy="6096323"/>
          </a:xfrm>
          <a:prstGeom prst="rect">
            <a:avLst/>
          </a:prstGeom>
        </p:spPr>
      </p:pic>
      <p:sp>
        <p:nvSpPr>
          <p:cNvPr id="281" name="Google Shape;281;p36"/>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ítulo 9">
            <a:extLst>
              <a:ext uri="{FF2B5EF4-FFF2-40B4-BE49-F238E27FC236}">
                <a16:creationId xmlns:a16="http://schemas.microsoft.com/office/drawing/2014/main" id="{0A0D9F1F-417D-DD24-9082-18FE340B160D}"/>
              </a:ext>
            </a:extLst>
          </p:cNvPr>
          <p:cNvSpPr>
            <a:spLocks noGrp="1"/>
          </p:cNvSpPr>
          <p:nvPr>
            <p:ph type="title"/>
          </p:nvPr>
        </p:nvSpPr>
        <p:spPr>
          <a:xfrm>
            <a:off x="391257" y="4027321"/>
            <a:ext cx="2931885" cy="482400"/>
          </a:xfrm>
        </p:spPr>
        <p:txBody>
          <a:bodyPr/>
          <a:lstStyle/>
          <a:p>
            <a:r>
              <a:rPr lang="es-ES" sz="2800" dirty="0"/>
              <a:t>Gracias……</a:t>
            </a:r>
            <a:endParaRPr lang="es-CO" sz="2800" dirty="0"/>
          </a:p>
        </p:txBody>
      </p:sp>
      <p:pic>
        <p:nvPicPr>
          <p:cNvPr id="12" name="Imagen 11">
            <a:extLst>
              <a:ext uri="{FF2B5EF4-FFF2-40B4-BE49-F238E27FC236}">
                <a16:creationId xmlns:a16="http://schemas.microsoft.com/office/drawing/2014/main" id="{FF0EA27D-1EBA-02FC-A0B0-465DCF3E861E}"/>
              </a:ext>
            </a:extLst>
          </p:cNvPr>
          <p:cNvPicPr>
            <a:picLocks noChangeAspect="1"/>
          </p:cNvPicPr>
          <p:nvPr/>
        </p:nvPicPr>
        <p:blipFill>
          <a:blip r:embed="rId4">
            <a:biLevel thresh="25000"/>
          </a:blip>
          <a:stretch>
            <a:fillRect/>
          </a:stretch>
        </p:blipFill>
        <p:spPr>
          <a:xfrm>
            <a:off x="269575" y="274321"/>
            <a:ext cx="1261871" cy="466473"/>
          </a:xfrm>
          <a:prstGeom prst="rect">
            <a:avLst/>
          </a:prstGeom>
        </p:spPr>
      </p:pic>
      <p:pic>
        <p:nvPicPr>
          <p:cNvPr id="13" name="Imagen 12">
            <a:extLst>
              <a:ext uri="{FF2B5EF4-FFF2-40B4-BE49-F238E27FC236}">
                <a16:creationId xmlns:a16="http://schemas.microsoft.com/office/drawing/2014/main" id="{AF7CBAC0-C246-B2F0-5F2D-578DC74C66BE}"/>
              </a:ext>
            </a:extLst>
          </p:cNvPr>
          <p:cNvPicPr>
            <a:picLocks noChangeAspect="1"/>
          </p:cNvPicPr>
          <p:nvPr/>
        </p:nvPicPr>
        <p:blipFill>
          <a:blip r:embed="rId5">
            <a:biLevel thresh="25000"/>
          </a:blip>
          <a:stretch>
            <a:fillRect/>
          </a:stretch>
        </p:blipFill>
        <p:spPr>
          <a:xfrm>
            <a:off x="7607809" y="286455"/>
            <a:ext cx="1261870" cy="330856"/>
          </a:xfrm>
          <a:prstGeom prst="rect">
            <a:avLst/>
          </a:prstGeom>
        </p:spPr>
      </p:pic>
      <p:pic>
        <p:nvPicPr>
          <p:cNvPr id="14" name="Imagen 13">
            <a:extLst>
              <a:ext uri="{FF2B5EF4-FFF2-40B4-BE49-F238E27FC236}">
                <a16:creationId xmlns:a16="http://schemas.microsoft.com/office/drawing/2014/main" id="{4CE4361C-CD47-5D14-EA47-D300B7D4D61F}"/>
              </a:ext>
            </a:extLst>
          </p:cNvPr>
          <p:cNvPicPr>
            <a:picLocks noChangeAspect="1"/>
          </p:cNvPicPr>
          <p:nvPr/>
        </p:nvPicPr>
        <p:blipFill>
          <a:blip r:embed="rId6">
            <a:biLevel thresh="25000"/>
          </a:blip>
          <a:stretch>
            <a:fillRect/>
          </a:stretch>
        </p:blipFill>
        <p:spPr>
          <a:xfrm>
            <a:off x="7383156" y="4372353"/>
            <a:ext cx="1629294" cy="5077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4" name="Imagen 3">
            <a:extLst>
              <a:ext uri="{FF2B5EF4-FFF2-40B4-BE49-F238E27FC236}">
                <a16:creationId xmlns:a16="http://schemas.microsoft.com/office/drawing/2014/main" id="{19411434-AC06-D30E-242B-2C0942483933}"/>
              </a:ext>
            </a:extLst>
          </p:cNvPr>
          <p:cNvPicPr>
            <a:picLocks noChangeAspect="1"/>
          </p:cNvPicPr>
          <p:nvPr/>
        </p:nvPicPr>
        <p:blipFill>
          <a:blip r:embed="rId6"/>
          <a:stretch>
            <a:fillRect/>
          </a:stretch>
        </p:blipFill>
        <p:spPr>
          <a:xfrm>
            <a:off x="7259850" y="4292847"/>
            <a:ext cx="1752600" cy="666750"/>
          </a:xfrm>
          <a:prstGeom prst="rect">
            <a:avLst/>
          </a:prstGeom>
        </p:spPr>
      </p:pic>
      <p:sp>
        <p:nvSpPr>
          <p:cNvPr id="13" name="Google Shape;270;p35">
            <a:extLst>
              <a:ext uri="{FF2B5EF4-FFF2-40B4-BE49-F238E27FC236}">
                <a16:creationId xmlns:a16="http://schemas.microsoft.com/office/drawing/2014/main" id="{482B77EA-5A75-881B-6D57-F0814DFF9304}"/>
              </a:ext>
            </a:extLst>
          </p:cNvPr>
          <p:cNvSpPr txBox="1">
            <a:spLocks/>
          </p:cNvSpPr>
          <p:nvPr/>
        </p:nvSpPr>
        <p:spPr>
          <a:xfrm>
            <a:off x="1761528" y="339479"/>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Arial" panose="020B0604020202020204" pitchFamily="34" charset="0"/>
                <a:cs typeface="Arial" panose="020B0604020202020204" pitchFamily="34" charset="0"/>
              </a:rPr>
              <a:t>Dispositivos </a:t>
            </a:r>
            <a:r>
              <a:rPr lang="es-MX" sz="2400" b="1" dirty="0" err="1">
                <a:solidFill>
                  <a:schemeClr val="tx1"/>
                </a:solidFill>
                <a:latin typeface="Arial" panose="020B0604020202020204" pitchFamily="34" charset="0"/>
                <a:cs typeface="Arial" panose="020B0604020202020204" pitchFamily="34" charset="0"/>
              </a:rPr>
              <a:t>agromáticos</a:t>
            </a:r>
            <a:r>
              <a:rPr lang="es-MX" sz="2400" b="1" dirty="0">
                <a:solidFill>
                  <a:schemeClr val="tx1"/>
                </a:solidFill>
                <a:latin typeface="Arial" panose="020B0604020202020204" pitchFamily="34" charset="0"/>
                <a:cs typeface="Arial" panose="020B0604020202020204" pitchFamily="34" charset="0"/>
              </a:rPr>
              <a:t> para la innovación de los cultivos de caña</a:t>
            </a:r>
            <a:endParaRPr lang="es-MX" sz="2400" b="1" dirty="0">
              <a:solidFill>
                <a:schemeClr val="tx1"/>
              </a:solidFill>
              <a:latin typeface="Montserrat" pitchFamily="2" charset="0"/>
              <a:cs typeface="Calibri" panose="020F0502020204030204" pitchFamily="34" charset="0"/>
            </a:endParaRPr>
          </a:p>
        </p:txBody>
      </p:sp>
      <p:sp>
        <p:nvSpPr>
          <p:cNvPr id="3" name="Google Shape;270;p35">
            <a:extLst>
              <a:ext uri="{FF2B5EF4-FFF2-40B4-BE49-F238E27FC236}">
                <a16:creationId xmlns:a16="http://schemas.microsoft.com/office/drawing/2014/main" id="{29ED15D9-6D13-80A7-FABF-E1983A95E7F7}"/>
              </a:ext>
            </a:extLst>
          </p:cNvPr>
          <p:cNvSpPr txBox="1">
            <a:spLocks/>
          </p:cNvSpPr>
          <p:nvPr/>
        </p:nvSpPr>
        <p:spPr>
          <a:xfrm>
            <a:off x="269575" y="2144837"/>
            <a:ext cx="3406744" cy="28942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000" b="1" dirty="0">
                <a:solidFill>
                  <a:schemeClr val="tx1"/>
                </a:solidFill>
                <a:cs typeface="Calibri"/>
              </a:rPr>
              <a:t>IE RURAL AVENIDA EL CARAÑO</a:t>
            </a:r>
            <a:endParaRPr lang="es-MX" sz="2000" b="1" dirty="0">
              <a:solidFill>
                <a:schemeClr val="tx1"/>
              </a:solidFill>
              <a:latin typeface="Montserrat" pitchFamily="2" charset="0"/>
              <a:cs typeface="Calibri" panose="020F0502020204030204" pitchFamily="34" charset="0"/>
            </a:endParaRPr>
          </a:p>
          <a:p>
            <a:pPr algn="ctr"/>
            <a:endParaRPr lang="es-MX" sz="2000" b="1" dirty="0">
              <a:solidFill>
                <a:schemeClr val="tx1"/>
              </a:solidFill>
              <a:latin typeface="Montserrat" pitchFamily="2" charset="0"/>
              <a:cs typeface="Calibri" panose="020F0502020204030204" pitchFamily="34" charset="0"/>
            </a:endParaRPr>
          </a:p>
          <a:p>
            <a:pPr algn="ctr"/>
            <a:r>
              <a:rPr lang="es-MX" sz="2000" b="1" dirty="0">
                <a:solidFill>
                  <a:schemeClr val="tx1"/>
                </a:solidFill>
                <a:cs typeface="Calibri"/>
              </a:rPr>
              <a:t>FLORENCIA</a:t>
            </a:r>
            <a:endParaRPr lang="es-MX" sz="2000" b="1" dirty="0">
              <a:solidFill>
                <a:schemeClr val="tx1"/>
              </a:solidFill>
              <a:latin typeface="Montserrat" pitchFamily="2" charset="0"/>
              <a:cs typeface="Calibri" panose="020F0502020204030204" pitchFamily="34" charset="0"/>
            </a:endParaRPr>
          </a:p>
          <a:p>
            <a:pPr algn="ctr"/>
            <a:r>
              <a:rPr lang="es-MX" sz="2000" b="1" dirty="0">
                <a:solidFill>
                  <a:schemeClr val="tx1"/>
                </a:solidFill>
                <a:cs typeface="Calibri"/>
              </a:rPr>
              <a:t>CAQUETA</a:t>
            </a:r>
            <a:endParaRPr lang="es-MX" sz="2000" b="1" dirty="0">
              <a:solidFill>
                <a:schemeClr val="tx1"/>
              </a:solidFill>
              <a:latin typeface="Montserrat" pitchFamily="2" charset="0"/>
              <a:cs typeface="Calibri" panose="020F0502020204030204" pitchFamily="34" charset="0"/>
            </a:endParaRPr>
          </a:p>
        </p:txBody>
      </p:sp>
      <p:sp>
        <p:nvSpPr>
          <p:cNvPr id="9" name="CuadroTexto 2">
            <a:extLst>
              <a:ext uri="{FF2B5EF4-FFF2-40B4-BE49-F238E27FC236}">
                <a16:creationId xmlns:a16="http://schemas.microsoft.com/office/drawing/2014/main" id="{29FDC506-DC62-979B-C95A-7D70B5813C43}"/>
              </a:ext>
            </a:extLst>
          </p:cNvPr>
          <p:cNvSpPr txBox="1"/>
          <p:nvPr/>
        </p:nvSpPr>
        <p:spPr>
          <a:xfrm>
            <a:off x="3615153" y="1511883"/>
            <a:ext cx="5124986" cy="2677656"/>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 (foto de equipo-IE)</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1547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Google Shape;270;p35">
            <a:extLst>
              <a:ext uri="{FF2B5EF4-FFF2-40B4-BE49-F238E27FC236}">
                <a16:creationId xmlns:a16="http://schemas.microsoft.com/office/drawing/2014/main" id="{C50D2EE7-4189-DF3A-19BD-67C35BFF8A2B}"/>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Montserrat" pitchFamily="2" charset="0"/>
                <a:cs typeface="Calibri" panose="020F0502020204030204" pitchFamily="34" charset="0"/>
              </a:rPr>
              <a:t>Contexto y problema</a:t>
            </a:r>
          </a:p>
          <a:p>
            <a:pPr algn="ctr"/>
            <a:endParaRPr lang="es-MX" sz="2400" b="1" dirty="0">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id="{39F0FBFD-2730-DBE8-55F2-D60BD5982CC5}"/>
              </a:ext>
            </a:extLst>
          </p:cNvPr>
          <p:cNvSpPr txBox="1"/>
          <p:nvPr/>
        </p:nvSpPr>
        <p:spPr>
          <a:xfrm>
            <a:off x="269575" y="1393478"/>
            <a:ext cx="5191554" cy="2954655"/>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Describir contexto y  problema:</a:t>
            </a:r>
          </a:p>
          <a:p>
            <a:pPr algn="just"/>
            <a:endParaRPr lang="es-MX" dirty="0">
              <a:solidFill>
                <a:schemeClr val="tx1"/>
              </a:solidFill>
              <a:latin typeface="Montserrat Light" panose="00000400000000000000" pitchFamily="2" charset="0"/>
            </a:endParaRPr>
          </a:p>
          <a:p>
            <a:pPr algn="just"/>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La problemática en la región es multifacética y afecta tanto a la agricultura como al entorno natural; La falta de la capa A fragmento de tierra negra, que almacena nutrientes esenciales para los cultivos, limita la calidad y productividad de la caña de </a:t>
            </a:r>
            <a:r>
              <a:rPr lang="es-CO" sz="1200" kern="100" dirty="0" err="1">
                <a:effectLst/>
                <a:latin typeface="Montserrat Light" panose="00000400000000000000" pitchFamily="2" charset="0"/>
                <a:ea typeface="Calibri" panose="020F0502020204030204" pitchFamily="34" charset="0"/>
                <a:cs typeface="Times New Roman" panose="02020603050405020304" pitchFamily="18" charset="0"/>
              </a:rPr>
              <a:t>azucar</a:t>
            </a: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 a esto se suma las prácticas agrícolas replicadas de otras regiones que no se adaptan al terreno local, lo que resulta en pérdidas debido a la humedad y malos procesos agrícolas, además, la escasa adopción de tecnología agrícola dificulta la mejora de las prácticas agrícolas y la toma de decisiones, favoreciendo la expansión de la ganadería extensiva en la zona de cordillera que utiliza una hectárea por animal, deforestando los bosques y amenazando la biodiversidad local.</a:t>
            </a:r>
          </a:p>
          <a:p>
            <a:pPr algn="just"/>
            <a:endParaRPr lang="es-MX" dirty="0">
              <a:solidFill>
                <a:schemeClr val="tx1"/>
              </a:solidFill>
              <a:latin typeface="Montserrat Light" panose="00000400000000000000" pitchFamily="2" charset="0"/>
            </a:endParaRPr>
          </a:p>
        </p:txBody>
      </p:sp>
      <p:pic>
        <p:nvPicPr>
          <p:cNvPr id="3" name="Imagen 2">
            <a:extLst>
              <a:ext uri="{FF2B5EF4-FFF2-40B4-BE49-F238E27FC236}">
                <a16:creationId xmlns:a16="http://schemas.microsoft.com/office/drawing/2014/main" id="{507FFB56-7C5C-56A5-AB00-F0B112D7D86C}"/>
              </a:ext>
            </a:extLst>
          </p:cNvPr>
          <p:cNvPicPr>
            <a:picLocks noChangeAspect="1"/>
          </p:cNvPicPr>
          <p:nvPr/>
        </p:nvPicPr>
        <p:blipFill>
          <a:blip r:embed="rId6"/>
          <a:stretch>
            <a:fillRect/>
          </a:stretch>
        </p:blipFill>
        <p:spPr>
          <a:xfrm>
            <a:off x="5771135" y="2571750"/>
            <a:ext cx="1530094" cy="15823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a:extLst>
              <a:ext uri="{FF2B5EF4-FFF2-40B4-BE49-F238E27FC236}">
                <a16:creationId xmlns:a16="http://schemas.microsoft.com/office/drawing/2014/main" id="{957FA4CF-09AE-BC23-DB05-5ACD32467D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626" y="1046441"/>
            <a:ext cx="1596325" cy="143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n 10">
            <a:extLst>
              <a:ext uri="{FF2B5EF4-FFF2-40B4-BE49-F238E27FC236}">
                <a16:creationId xmlns:a16="http://schemas.microsoft.com/office/drawing/2014/main" id="{329327E7-A8D7-A1BF-4730-DE1951C5DE77}"/>
              </a:ext>
            </a:extLst>
          </p:cNvPr>
          <p:cNvPicPr>
            <a:picLocks noChangeAspect="1"/>
          </p:cNvPicPr>
          <p:nvPr/>
        </p:nvPicPr>
        <p:blipFill>
          <a:blip r:embed="rId8"/>
          <a:stretch>
            <a:fillRect/>
          </a:stretch>
        </p:blipFill>
        <p:spPr>
          <a:xfrm>
            <a:off x="7480323" y="2583039"/>
            <a:ext cx="1530094" cy="15823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234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b="1" dirty="0">
                <a:solidFill>
                  <a:schemeClr val="tx1"/>
                </a:solidFill>
                <a:latin typeface="Montserrat" pitchFamily="2" charset="0"/>
                <a:cs typeface="Calibri" panose="020F0502020204030204" pitchFamily="34" charset="0"/>
                <a:sym typeface="Montserrat"/>
              </a:rPr>
              <a:t>Recursos tecnológicos</a:t>
            </a: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2251414" y="4456282"/>
            <a:ext cx="1629294" cy="507739"/>
          </a:xfrm>
          <a:prstGeom prst="rect">
            <a:avLst/>
          </a:prstGeom>
        </p:spPr>
      </p:pic>
      <p:sp>
        <p:nvSpPr>
          <p:cNvPr id="2" name="CuadroTexto 2">
            <a:extLst>
              <a:ext uri="{FF2B5EF4-FFF2-40B4-BE49-F238E27FC236}">
                <a16:creationId xmlns:a16="http://schemas.microsoft.com/office/drawing/2014/main" id="{607C006F-716F-D5B0-F036-6441A25AF472}"/>
              </a:ext>
            </a:extLst>
          </p:cNvPr>
          <p:cNvSpPr txBox="1"/>
          <p:nvPr/>
        </p:nvSpPr>
        <p:spPr>
          <a:xfrm>
            <a:off x="369274" y="1655515"/>
            <a:ext cx="5191554" cy="280076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Describir los recursos o elementos utilizados para el desarrollo del proyecto o propuesta:</a:t>
            </a:r>
          </a:p>
          <a:p>
            <a:pPr algn="just"/>
            <a:endParaRPr lang="es-MX" dirty="0">
              <a:solidFill>
                <a:schemeClr val="tx1"/>
              </a:solidFill>
              <a:latin typeface="Montserrat Light" panose="00000400000000000000" pitchFamily="2" charset="0"/>
            </a:endParaRPr>
          </a:p>
          <a:p>
            <a:pPr algn="just"/>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En la creación de los dispositivos </a:t>
            </a:r>
            <a:r>
              <a:rPr lang="es-CO" sz="1200" kern="100" dirty="0" err="1">
                <a:effectLst/>
                <a:latin typeface="Montserrat Light" panose="00000400000000000000" pitchFamily="2" charset="0"/>
                <a:ea typeface="Calibri" panose="020F0502020204030204" pitchFamily="34" charset="0"/>
                <a:cs typeface="Times New Roman" panose="02020603050405020304" pitchFamily="18" charset="0"/>
              </a:rPr>
              <a:t>agromáticos</a:t>
            </a: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 empleamos componentes del kit </a:t>
            </a:r>
            <a:r>
              <a:rPr lang="es-CO" sz="1200" kern="100" dirty="0" err="1">
                <a:effectLst/>
                <a:latin typeface="Montserrat Light" panose="00000400000000000000" pitchFamily="2" charset="0"/>
                <a:ea typeface="Calibri" panose="020F0502020204030204" pitchFamily="34" charset="0"/>
                <a:cs typeface="Times New Roman" panose="02020603050405020304" pitchFamily="18" charset="0"/>
              </a:rPr>
              <a:t>Maker</a:t>
            </a: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 y otros elementos adicionales. Tras una exhaustiva investigación, se hizo necesario adquirir estos componentes adicionales para calibrar y poner en funcionamiento los dispositivos. En el caso de nuestro primer dispositivo, el medidor de clorofila, se llevaron a cabo diversas pruebas con el fin de determinar la cantidad de fotones requeridos para su calibración. En el dispositivo de medición de nitratos, se utilizó una herramienta resistiva junto con una fórmula matemática para calcular el valor deseado.</a:t>
            </a:r>
          </a:p>
          <a:p>
            <a:pPr algn="just"/>
            <a:endParaRPr lang="es-CO" dirty="0">
              <a:solidFill>
                <a:schemeClr val="tx1"/>
              </a:solidFill>
              <a:latin typeface="Montserrat Light" panose="00000400000000000000" pitchFamily="2" charset="0"/>
            </a:endParaRPr>
          </a:p>
        </p:txBody>
      </p:sp>
      <p:sp>
        <p:nvSpPr>
          <p:cNvPr id="3" name="CuadroTexto 2">
            <a:extLst>
              <a:ext uri="{FF2B5EF4-FFF2-40B4-BE49-F238E27FC236}">
                <a16:creationId xmlns:a16="http://schemas.microsoft.com/office/drawing/2014/main" id="{DE77FF64-F5A3-B0D4-35DE-EBF51DA67E0A}"/>
              </a:ext>
            </a:extLst>
          </p:cNvPr>
          <p:cNvSpPr txBox="1"/>
          <p:nvPr/>
        </p:nvSpPr>
        <p:spPr>
          <a:xfrm>
            <a:off x="5508344" y="1187883"/>
            <a:ext cx="3213975" cy="144655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Listado de recursos:</a:t>
            </a:r>
          </a:p>
          <a:p>
            <a:pPr marL="285750" indent="-285750" algn="just">
              <a:buFont typeface="Arial" panose="020B0604020202020204" pitchFamily="34" charset="0"/>
              <a:buChar char="•"/>
            </a:pPr>
            <a:r>
              <a:rPr lang="es-MX" sz="1200" dirty="0">
                <a:solidFill>
                  <a:schemeClr val="tx1"/>
                </a:solidFill>
                <a:latin typeface="Montserrat Light" panose="00000400000000000000" pitchFamily="2" charset="0"/>
              </a:rPr>
              <a:t>Arduino uno y Arduino nano</a:t>
            </a:r>
          </a:p>
          <a:p>
            <a:pPr marL="285750" indent="-285750" algn="just">
              <a:buFont typeface="Arial" panose="020B0604020202020204" pitchFamily="34" charset="0"/>
              <a:buChar char="•"/>
            </a:pPr>
            <a:r>
              <a:rPr lang="es-MX" sz="1200" dirty="0" err="1">
                <a:solidFill>
                  <a:schemeClr val="tx1"/>
                </a:solidFill>
                <a:latin typeface="Montserrat Light" panose="00000400000000000000" pitchFamily="2" charset="0"/>
              </a:rPr>
              <a:t>Display</a:t>
            </a:r>
            <a:r>
              <a:rPr lang="es-MX" sz="1200" dirty="0">
                <a:solidFill>
                  <a:schemeClr val="tx1"/>
                </a:solidFill>
                <a:latin typeface="Montserrat Light" panose="00000400000000000000" pitchFamily="2" charset="0"/>
              </a:rPr>
              <a:t> </a:t>
            </a:r>
            <a:r>
              <a:rPr lang="es-MX" sz="1200" dirty="0" err="1">
                <a:solidFill>
                  <a:schemeClr val="tx1"/>
                </a:solidFill>
                <a:latin typeface="Montserrat Light" panose="00000400000000000000" pitchFamily="2" charset="0"/>
              </a:rPr>
              <a:t>lcd</a:t>
            </a:r>
            <a:endParaRPr lang="es-MX" sz="1200"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sz="1200" dirty="0">
                <a:solidFill>
                  <a:schemeClr val="tx1"/>
                </a:solidFill>
                <a:latin typeface="Montserrat Light" panose="00000400000000000000" pitchFamily="2" charset="0"/>
              </a:rPr>
              <a:t>Sensor de luz RGB </a:t>
            </a:r>
            <a:r>
              <a:rPr lang="es-MX" sz="1200" dirty="0" err="1">
                <a:solidFill>
                  <a:schemeClr val="tx1"/>
                </a:solidFill>
                <a:latin typeface="Montserrat Light" panose="00000400000000000000" pitchFamily="2" charset="0"/>
              </a:rPr>
              <a:t>tcs3200</a:t>
            </a:r>
            <a:endParaRPr lang="es-MX" sz="1200" dirty="0">
              <a:solidFill>
                <a:schemeClr val="tx1"/>
              </a:solidFill>
              <a:latin typeface="Montserrat Light" panose="00000400000000000000" pitchFamily="2" charset="0"/>
            </a:endParaRPr>
          </a:p>
          <a:p>
            <a:pPr marL="285750" indent="-285750" algn="just">
              <a:buFont typeface="Arial" panose="020B0604020202020204" pitchFamily="34" charset="0"/>
              <a:buChar char="•"/>
            </a:pPr>
            <a:r>
              <a:rPr lang="es-MX" sz="1200" dirty="0">
                <a:solidFill>
                  <a:schemeClr val="tx1"/>
                </a:solidFill>
                <a:latin typeface="Montserrat Light" panose="00000400000000000000" pitchFamily="2" charset="0"/>
              </a:rPr>
              <a:t>Sensor humedad del suelo con </a:t>
            </a:r>
            <a:r>
              <a:rPr lang="es-MX" sz="1200" dirty="0" err="1">
                <a:solidFill>
                  <a:schemeClr val="tx1"/>
                </a:solidFill>
                <a:latin typeface="Montserrat Light" panose="00000400000000000000" pitchFamily="2" charset="0"/>
              </a:rPr>
              <a:t>lm393</a:t>
            </a:r>
            <a:endParaRPr lang="es-MX" sz="1200" dirty="0">
              <a:solidFill>
                <a:schemeClr val="tx1"/>
              </a:solidFill>
              <a:latin typeface="Montserrat Light" panose="00000400000000000000" pitchFamily="2" charset="0"/>
            </a:endParaRPr>
          </a:p>
          <a:p>
            <a:pPr marL="285750" indent="-285750" algn="just">
              <a:buFont typeface="Arial" panose="020B0604020202020204" pitchFamily="34" charset="0"/>
              <a:buChar char="•"/>
            </a:pPr>
            <a:endParaRPr lang="es-MX" dirty="0">
              <a:solidFill>
                <a:schemeClr val="tx1"/>
              </a:solidFill>
              <a:latin typeface="Montserrat Light" panose="00000400000000000000" pitchFamily="2" charset="0"/>
            </a:endParaRPr>
          </a:p>
        </p:txBody>
      </p:sp>
      <p:pic>
        <p:nvPicPr>
          <p:cNvPr id="4" name="Imagen 3">
            <a:extLst>
              <a:ext uri="{FF2B5EF4-FFF2-40B4-BE49-F238E27FC236}">
                <a16:creationId xmlns:a16="http://schemas.microsoft.com/office/drawing/2014/main" id="{9C89D01A-4D80-35A1-ED42-C1F02D0A1B8C}"/>
              </a:ext>
            </a:extLst>
          </p:cNvPr>
          <p:cNvPicPr>
            <a:picLocks noChangeAspect="1"/>
          </p:cNvPicPr>
          <p:nvPr/>
        </p:nvPicPr>
        <p:blipFill>
          <a:blip r:embed="rId6"/>
          <a:stretch>
            <a:fillRect/>
          </a:stretch>
        </p:blipFill>
        <p:spPr>
          <a:xfrm>
            <a:off x="5762848" y="4369831"/>
            <a:ext cx="1482820" cy="680639"/>
          </a:xfrm>
          <a:prstGeom prst="rect">
            <a:avLst/>
          </a:prstGeom>
        </p:spPr>
      </p:pic>
      <p:pic>
        <p:nvPicPr>
          <p:cNvPr id="10" name="Imagen 9">
            <a:extLst>
              <a:ext uri="{FF2B5EF4-FFF2-40B4-BE49-F238E27FC236}">
                <a16:creationId xmlns:a16="http://schemas.microsoft.com/office/drawing/2014/main" id="{2848EB5E-BF4B-02D4-7A45-BF7BC6F7E41F}"/>
              </a:ext>
            </a:extLst>
          </p:cNvPr>
          <p:cNvPicPr>
            <a:picLocks noChangeAspect="1"/>
          </p:cNvPicPr>
          <p:nvPr/>
        </p:nvPicPr>
        <p:blipFill>
          <a:blip r:embed="rId7"/>
          <a:stretch>
            <a:fillRect/>
          </a:stretch>
        </p:blipFill>
        <p:spPr>
          <a:xfrm>
            <a:off x="5671543" y="3445771"/>
            <a:ext cx="1334872" cy="983067"/>
          </a:xfrm>
          <a:prstGeom prst="rect">
            <a:avLst/>
          </a:prstGeom>
        </p:spPr>
      </p:pic>
      <p:pic>
        <p:nvPicPr>
          <p:cNvPr id="11" name="Imagen 10">
            <a:extLst>
              <a:ext uri="{FF2B5EF4-FFF2-40B4-BE49-F238E27FC236}">
                <a16:creationId xmlns:a16="http://schemas.microsoft.com/office/drawing/2014/main" id="{443E15B4-E673-2326-B7B1-8783635402D3}"/>
              </a:ext>
            </a:extLst>
          </p:cNvPr>
          <p:cNvPicPr>
            <a:picLocks noChangeAspect="1"/>
          </p:cNvPicPr>
          <p:nvPr/>
        </p:nvPicPr>
        <p:blipFill>
          <a:blip r:embed="rId8"/>
          <a:stretch>
            <a:fillRect/>
          </a:stretch>
        </p:blipFill>
        <p:spPr>
          <a:xfrm>
            <a:off x="7175354" y="2431630"/>
            <a:ext cx="1948518" cy="1111517"/>
          </a:xfrm>
          <a:prstGeom prst="rect">
            <a:avLst/>
          </a:prstGeom>
        </p:spPr>
      </p:pic>
      <p:pic>
        <p:nvPicPr>
          <p:cNvPr id="12" name="Imagen 11">
            <a:extLst>
              <a:ext uri="{FF2B5EF4-FFF2-40B4-BE49-F238E27FC236}">
                <a16:creationId xmlns:a16="http://schemas.microsoft.com/office/drawing/2014/main" id="{10D2E030-1843-E0F9-D2F5-5AC83C53BE77}"/>
              </a:ext>
            </a:extLst>
          </p:cNvPr>
          <p:cNvPicPr>
            <a:picLocks noChangeAspect="1"/>
          </p:cNvPicPr>
          <p:nvPr/>
        </p:nvPicPr>
        <p:blipFill>
          <a:blip r:embed="rId9"/>
          <a:stretch>
            <a:fillRect/>
          </a:stretch>
        </p:blipFill>
        <p:spPr>
          <a:xfrm>
            <a:off x="7503247" y="3467240"/>
            <a:ext cx="1219072" cy="748153"/>
          </a:xfrm>
          <a:prstGeom prst="rect">
            <a:avLst/>
          </a:prstGeom>
        </p:spPr>
      </p:pic>
      <p:pic>
        <p:nvPicPr>
          <p:cNvPr id="13" name="Imagen 12">
            <a:extLst>
              <a:ext uri="{FF2B5EF4-FFF2-40B4-BE49-F238E27FC236}">
                <a16:creationId xmlns:a16="http://schemas.microsoft.com/office/drawing/2014/main" id="{2CCC48E9-D968-9E06-A556-171490CEED9E}"/>
              </a:ext>
            </a:extLst>
          </p:cNvPr>
          <p:cNvPicPr>
            <a:picLocks noChangeAspect="1"/>
          </p:cNvPicPr>
          <p:nvPr/>
        </p:nvPicPr>
        <p:blipFill>
          <a:blip r:embed="rId10"/>
          <a:stretch>
            <a:fillRect/>
          </a:stretch>
        </p:blipFill>
        <p:spPr>
          <a:xfrm>
            <a:off x="7488007" y="4257990"/>
            <a:ext cx="1239530" cy="792480"/>
          </a:xfrm>
          <a:prstGeom prst="rect">
            <a:avLst/>
          </a:prstGeom>
        </p:spPr>
      </p:pic>
      <p:pic>
        <p:nvPicPr>
          <p:cNvPr id="14" name="Imagen 13">
            <a:extLst>
              <a:ext uri="{FF2B5EF4-FFF2-40B4-BE49-F238E27FC236}">
                <a16:creationId xmlns:a16="http://schemas.microsoft.com/office/drawing/2014/main" id="{3E2A27D3-6F10-98D1-BE9E-6BCD041F6938}"/>
              </a:ext>
            </a:extLst>
          </p:cNvPr>
          <p:cNvPicPr>
            <a:picLocks noChangeAspect="1"/>
          </p:cNvPicPr>
          <p:nvPr/>
        </p:nvPicPr>
        <p:blipFill>
          <a:blip r:embed="rId11"/>
          <a:stretch>
            <a:fillRect/>
          </a:stretch>
        </p:blipFill>
        <p:spPr>
          <a:xfrm>
            <a:off x="5768189" y="2367069"/>
            <a:ext cx="1184218" cy="1087150"/>
          </a:xfrm>
          <a:prstGeom prst="rect">
            <a:avLst/>
          </a:prstGeom>
        </p:spPr>
      </p:pic>
    </p:spTree>
    <p:extLst>
      <p:ext uri="{BB962C8B-B14F-4D97-AF65-F5344CB8AC3E}">
        <p14:creationId xmlns:p14="http://schemas.microsoft.com/office/powerpoint/2010/main" val="389301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761528" y="96800"/>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sym typeface="Montserrat"/>
              </a:rPr>
              <a:t>Metodología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286201" y="918313"/>
            <a:ext cx="5446775" cy="432118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Describir metodología empleada para su proyecto o propuesta:</a:t>
            </a:r>
          </a:p>
          <a:p>
            <a:pPr algn="just"/>
            <a:endParaRPr lang="es-MX" dirty="0">
              <a:solidFill>
                <a:schemeClr val="tx1"/>
              </a:solidFill>
              <a:latin typeface="Montserrat Light" panose="00000400000000000000" pitchFamily="2" charset="0"/>
            </a:endParaRPr>
          </a:p>
          <a:p>
            <a:pPr algn="just">
              <a:lnSpc>
                <a:spcPct val="107000"/>
              </a:lnSpc>
              <a:spcAft>
                <a:spcPts val="800"/>
              </a:spcAft>
            </a:pP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Nuestra metodología se sustenta en el método científico. Comenzamos observando prácticas agrícolas específicas y describiendo las situaciones y problemas que surgen de ellas. A partir de estas observaciones, planteamos preguntas de investigación que nos ayudan a definir hipótesis. Estas hipótesis se someten a pruebas y verificaciones a través de rigurosas investigaciones científicas. En esta etapa, diseñamos dispositivos especializados que posteriormente llevamos a los campos de cultivo.</a:t>
            </a:r>
          </a:p>
          <a:p>
            <a:pPr algn="just">
              <a:lnSpc>
                <a:spcPct val="107000"/>
              </a:lnSpc>
              <a:spcAft>
                <a:spcPts val="800"/>
              </a:spcAft>
            </a:pP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Una vez que los dispositivos se encuentran en el terreno, procedemos a calibrarlos y demostrar su funcionalidad mediante experimentos y mediciones. Este proceso nos permite evaluar la eficacia y precisión de los dispositivos en la recolección de datos agrícolas relevantes. Finalmente, mediante un análisis de los resultados obtenidos, podemos ofrecer soluciones y recomendaciones a los agricultores, contribuyendo así a mejorar las prácticas agrícolas y optimizar la productividad de los cultivos en la región.</a:t>
            </a:r>
          </a:p>
          <a:p>
            <a:pPr algn="just"/>
            <a:endParaRPr lang="es-MX"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pic>
        <p:nvPicPr>
          <p:cNvPr id="2" name="Google Shape;131;p28">
            <a:extLst>
              <a:ext uri="{FF2B5EF4-FFF2-40B4-BE49-F238E27FC236}">
                <a16:creationId xmlns:a16="http://schemas.microsoft.com/office/drawing/2014/main" id="{3AB35105-C4C7-065E-850F-E11913D8A220}"/>
              </a:ext>
            </a:extLst>
          </p:cNvPr>
          <p:cNvPicPr preferRelativeResize="0"/>
          <p:nvPr/>
        </p:nvPicPr>
        <p:blipFill>
          <a:blip r:embed="rId5">
            <a:alphaModFix/>
          </a:blip>
          <a:stretch>
            <a:fillRect/>
          </a:stretch>
        </p:blipFill>
        <p:spPr>
          <a:xfrm>
            <a:off x="5806441" y="1356681"/>
            <a:ext cx="3206010" cy="2714669"/>
          </a:xfrm>
          <a:prstGeom prst="rect">
            <a:avLst/>
          </a:prstGeom>
          <a:noFill/>
          <a:ln>
            <a:noFill/>
          </a:ln>
        </p:spPr>
      </p:pic>
    </p:spTree>
    <p:extLst>
      <p:ext uri="{BB962C8B-B14F-4D97-AF65-F5344CB8AC3E}">
        <p14:creationId xmlns:p14="http://schemas.microsoft.com/office/powerpoint/2010/main" val="144309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33438" y="96800"/>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332234" y="1023001"/>
            <a:ext cx="4424344" cy="3693319"/>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1</a:t>
            </a:r>
          </a:p>
          <a:p>
            <a:pPr algn="just"/>
            <a:endParaRPr lang="es-MX" b="1" dirty="0">
              <a:solidFill>
                <a:schemeClr val="tx1"/>
              </a:solidFill>
              <a:latin typeface="Montserrat Light" panose="00000400000000000000" pitchFamily="2" charset="0"/>
            </a:endParaRPr>
          </a:p>
          <a:p>
            <a:pPr algn="just"/>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El grupo </a:t>
            </a:r>
            <a:r>
              <a:rPr lang="es-CO" sz="1200" kern="100" dirty="0" err="1">
                <a:effectLst/>
                <a:latin typeface="Montserrat Light" panose="00000400000000000000" pitchFamily="2" charset="0"/>
                <a:ea typeface="Calibri" panose="020F0502020204030204" pitchFamily="34" charset="0"/>
                <a:cs typeface="Times New Roman" panose="02020603050405020304" pitchFamily="18" charset="0"/>
              </a:rPr>
              <a:t>Maker</a:t>
            </a: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 </a:t>
            </a:r>
            <a:r>
              <a:rPr lang="es-CO" sz="1200" kern="100" dirty="0" err="1">
                <a:effectLst/>
                <a:latin typeface="Montserrat Light" panose="00000400000000000000" pitchFamily="2" charset="0"/>
                <a:ea typeface="Calibri" panose="020F0502020204030204" pitchFamily="34" charset="0"/>
                <a:cs typeface="Times New Roman" panose="02020603050405020304" pitchFamily="18" charset="0"/>
              </a:rPr>
              <a:t>Lab</a:t>
            </a: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 conocido como "</a:t>
            </a:r>
            <a:r>
              <a:rPr lang="es-CO" sz="1200" kern="100" dirty="0" err="1">
                <a:effectLst/>
                <a:latin typeface="Montserrat Light" panose="00000400000000000000" pitchFamily="2" charset="0"/>
                <a:ea typeface="Calibri" panose="020F0502020204030204" pitchFamily="34" charset="0"/>
                <a:cs typeface="Times New Roman" panose="02020603050405020304" pitchFamily="18" charset="0"/>
              </a:rPr>
              <a:t>Agromáticos</a:t>
            </a: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 de la Manigua," se caracteriza por promover una dinámica colaborativa con roles asignados inicialmente, los cuales pueden ser flexibles y rotativos para fomentar la adaptabilidad y la creatividad en la resolución de problemas. Nuestra metodología abarca diversas etapas, que incluyen la observación y descripción minuciosa de las prácticas agrícolas, la formulación de preguntas de investigación, la definición de hipótesis, la realización de investigaciones científicas, el diseño y pruebas de dispositivos en el campo, la calibración de los mismos y la demostración de su funcionalidad. Cada fase se aborda colaborativamente y se ajusta a las necesidades del proyecto, lo que nos permite innovar y encontrar soluciones efectivas para mejorar las prácticas agrícolas en la región.</a:t>
            </a:r>
          </a:p>
          <a:p>
            <a:pPr algn="just"/>
            <a:endParaRPr lang="es-MX"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894320" y="4703066"/>
            <a:ext cx="1168978" cy="364291"/>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4ABF85F7-CF96-7A60-27CC-C0C47578F2A3}"/>
              </a:ext>
            </a:extLst>
          </p:cNvPr>
          <p:cNvSpPr txBox="1"/>
          <p:nvPr/>
        </p:nvSpPr>
        <p:spPr>
          <a:xfrm>
            <a:off x="5007478" y="964762"/>
            <a:ext cx="3489293" cy="3970318"/>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2.</a:t>
            </a:r>
          </a:p>
          <a:p>
            <a:pPr algn="just"/>
            <a:endParaRPr lang="es-MX" b="1" dirty="0">
              <a:solidFill>
                <a:schemeClr val="tx1"/>
              </a:solidFill>
              <a:latin typeface="Montserrat Light" panose="00000400000000000000" pitchFamily="2" charset="0"/>
            </a:endParaRPr>
          </a:p>
          <a:p>
            <a:pPr algn="just"/>
            <a:r>
              <a:rPr lang="es-MX" sz="1200" dirty="0">
                <a:solidFill>
                  <a:schemeClr val="tx1"/>
                </a:solidFill>
                <a:latin typeface="Montserrat Light" panose="00000400000000000000" pitchFamily="2" charset="0"/>
              </a:rPr>
              <a:t>Definir roles de trabajo para cada participante del equipo.</a:t>
            </a:r>
          </a:p>
          <a:p>
            <a:pPr algn="just"/>
            <a:endParaRPr lang="es-MX" sz="800" dirty="0">
              <a:solidFill>
                <a:schemeClr val="tx1"/>
              </a:solidFill>
              <a:latin typeface="Montserrat Light" panose="00000400000000000000" pitchFamily="2" charset="0"/>
            </a:endParaRPr>
          </a:p>
          <a:p>
            <a:pPr algn="just"/>
            <a:r>
              <a:rPr lang="es-MX" sz="1200" b="1" dirty="0">
                <a:solidFill>
                  <a:schemeClr val="tx1"/>
                </a:solidFill>
                <a:latin typeface="Montserrat Light" panose="00000400000000000000" pitchFamily="2" charset="0"/>
              </a:rPr>
              <a:t>Líder del proyecto: </a:t>
            </a:r>
            <a:r>
              <a:rPr lang="es-CO" sz="1200" dirty="0">
                <a:effectLst/>
                <a:latin typeface="Montserrat Light" panose="00000400000000000000" pitchFamily="2" charset="0"/>
                <a:ea typeface="Calibri" panose="020F0502020204030204" pitchFamily="34" charset="0"/>
                <a:cs typeface="Times New Roman" panose="02020603050405020304" pitchFamily="18" charset="0"/>
              </a:rPr>
              <a:t>Coordina, dirige y gestiona el equipo para cumplir los objetivos del proyecto de manera eficiente.</a:t>
            </a:r>
          </a:p>
          <a:p>
            <a:pPr algn="just"/>
            <a:endParaRPr lang="es-CO" sz="1200" dirty="0">
              <a:solidFill>
                <a:schemeClr val="tx1"/>
              </a:solidFill>
              <a:latin typeface="Montserrat Light" panose="00000400000000000000" pitchFamily="2" charset="0"/>
              <a:ea typeface="Calibri" panose="020F0502020204030204" pitchFamily="34" charset="0"/>
              <a:cs typeface="Times New Roman" panose="02020603050405020304" pitchFamily="18" charset="0"/>
            </a:endParaRPr>
          </a:p>
          <a:p>
            <a:pPr algn="just"/>
            <a:r>
              <a:rPr lang="es-CO" sz="1200" b="1" dirty="0">
                <a:effectLst/>
                <a:latin typeface="Montserrat Light" panose="00000400000000000000" pitchFamily="2" charset="0"/>
                <a:ea typeface="Calibri" panose="020F0502020204030204" pitchFamily="34" charset="0"/>
                <a:cs typeface="Times New Roman" panose="02020603050405020304" pitchFamily="18" charset="0"/>
              </a:rPr>
              <a:t>Investigador de Campo: </a:t>
            </a:r>
            <a:r>
              <a:rPr lang="es-CO" sz="1200" dirty="0">
                <a:effectLst/>
                <a:latin typeface="Montserrat Light" panose="00000400000000000000" pitchFamily="2" charset="0"/>
                <a:ea typeface="Calibri" panose="020F0502020204030204" pitchFamily="34" charset="0"/>
                <a:cs typeface="Times New Roman" panose="02020603050405020304" pitchFamily="18" charset="0"/>
              </a:rPr>
              <a:t>Recolecta datos en terreno, observa prácticas agrícolas y documenta condiciones ambientales</a:t>
            </a:r>
          </a:p>
          <a:p>
            <a:pPr algn="just"/>
            <a:endParaRPr lang="es-CO" sz="1200" dirty="0">
              <a:solidFill>
                <a:schemeClr val="tx1"/>
              </a:solidFill>
              <a:effectLst/>
              <a:latin typeface="Montserrat Light" panose="00000400000000000000" pitchFamily="2" charset="0"/>
              <a:ea typeface="Calibri" panose="020F0502020204030204" pitchFamily="34" charset="0"/>
              <a:cs typeface="Times New Roman" panose="02020603050405020304" pitchFamily="18" charset="0"/>
            </a:endParaRPr>
          </a:p>
          <a:p>
            <a:pPr algn="just"/>
            <a:r>
              <a:rPr lang="es-CO" sz="1200" b="1" kern="100" dirty="0">
                <a:effectLst/>
                <a:latin typeface="Montserrat Light" panose="00000400000000000000" pitchFamily="2" charset="0"/>
                <a:ea typeface="Calibri" panose="020F0502020204030204" pitchFamily="34" charset="0"/>
                <a:cs typeface="Times New Roman" panose="02020603050405020304" pitchFamily="18" charset="0"/>
              </a:rPr>
              <a:t>Diseñador de Dispositivos: </a:t>
            </a: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Crea y construye soluciones tecnológicas innovadoras y funcionales para las necesidades agrícolas. </a:t>
            </a:r>
          </a:p>
          <a:p>
            <a:pPr algn="just"/>
            <a:endParaRPr lang="es-CO" sz="1200" kern="100" dirty="0">
              <a:latin typeface="Montserrat Light" panose="00000400000000000000" pitchFamily="2" charset="0"/>
              <a:ea typeface="Calibri" panose="020F0502020204030204" pitchFamily="34" charset="0"/>
              <a:cs typeface="Times New Roman" panose="02020603050405020304" pitchFamily="18" charset="0"/>
            </a:endParaRPr>
          </a:p>
          <a:p>
            <a:pPr algn="just"/>
            <a:r>
              <a:rPr lang="es-CO" sz="1200" b="1" kern="100" dirty="0">
                <a:effectLst/>
                <a:latin typeface="Montserrat Light" panose="00000400000000000000" pitchFamily="2" charset="0"/>
                <a:ea typeface="Calibri" panose="020F0502020204030204" pitchFamily="34" charset="0"/>
                <a:cs typeface="Times New Roman" panose="02020603050405020304" pitchFamily="18" charset="0"/>
              </a:rPr>
              <a:t>Analista de Datos: </a:t>
            </a:r>
            <a:r>
              <a:rPr lang="es-CO" sz="1200" kern="100" dirty="0">
                <a:effectLst/>
                <a:latin typeface="Montserrat Light" panose="00000400000000000000" pitchFamily="2" charset="0"/>
                <a:ea typeface="Calibri" panose="020F0502020204030204" pitchFamily="34" charset="0"/>
                <a:cs typeface="Times New Roman" panose="02020603050405020304" pitchFamily="18" charset="0"/>
              </a:rPr>
              <a:t>Procesa y analiza información recopilada, identifica patrones y toma decisiones basadas en datos.</a:t>
            </a:r>
          </a:p>
          <a:p>
            <a:pPr algn="just"/>
            <a:endParaRPr lang="es-MX" sz="1200"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8658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269575" y="4411128"/>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723900" y="1329069"/>
            <a:ext cx="4206239" cy="4216539"/>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3.</a:t>
            </a:r>
          </a:p>
          <a:p>
            <a:pPr algn="just"/>
            <a:endParaRPr lang="es-MX" b="1" dirty="0">
              <a:solidFill>
                <a:schemeClr val="tx1"/>
              </a:solidFill>
              <a:latin typeface="Montserrat Light" panose="00000400000000000000" pitchFamily="2" charset="0"/>
            </a:endParaRPr>
          </a:p>
          <a:p>
            <a:pPr algn="just"/>
            <a:r>
              <a:rPr lang="es-MX" sz="1200" dirty="0">
                <a:solidFill>
                  <a:schemeClr val="tx1"/>
                </a:solidFill>
                <a:latin typeface="Montserrat Light" panose="00000400000000000000" pitchFamily="2" charset="0"/>
              </a:rPr>
              <a:t>En el proceso de investigación, se inicia con un alistamiento de dispositivos que puedan tomar datos de los cultivos, se puedan procesar, calibrar y analizar, para ello optamos con varios componentes del Kit </a:t>
            </a:r>
            <a:r>
              <a:rPr lang="es-MX" sz="1200" dirty="0" err="1">
                <a:solidFill>
                  <a:schemeClr val="tx1"/>
                </a:solidFill>
                <a:latin typeface="Montserrat Light" panose="00000400000000000000" pitchFamily="2" charset="0"/>
              </a:rPr>
              <a:t>Maker</a:t>
            </a:r>
            <a:r>
              <a:rPr lang="es-MX" sz="1200" dirty="0">
                <a:solidFill>
                  <a:schemeClr val="tx1"/>
                </a:solidFill>
                <a:latin typeface="Montserrat Light" panose="00000400000000000000" pitchFamily="2" charset="0"/>
              </a:rPr>
              <a:t> y adicionamos otros para su funcionamiento:</a:t>
            </a: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graphicFrame>
        <p:nvGraphicFramePr>
          <p:cNvPr id="9" name="Tabla 9">
            <a:extLst>
              <a:ext uri="{FF2B5EF4-FFF2-40B4-BE49-F238E27FC236}">
                <a16:creationId xmlns:a16="http://schemas.microsoft.com/office/drawing/2014/main" id="{1ECF8536-BE3C-3B09-8328-A92954667A5D}"/>
              </a:ext>
            </a:extLst>
          </p:cNvPr>
          <p:cNvGraphicFramePr>
            <a:graphicFrameLocks noGrp="1"/>
          </p:cNvGraphicFramePr>
          <p:nvPr>
            <p:extLst>
              <p:ext uri="{D42A27DB-BD31-4B8C-83A1-F6EECF244321}">
                <p14:modId xmlns:p14="http://schemas.microsoft.com/office/powerpoint/2010/main" val="2416523969"/>
              </p:ext>
            </p:extLst>
          </p:nvPr>
        </p:nvGraphicFramePr>
        <p:xfrm>
          <a:off x="954717" y="3179608"/>
          <a:ext cx="3569348" cy="1112520"/>
        </p:xfrm>
        <a:graphic>
          <a:graphicData uri="http://schemas.openxmlformats.org/drawingml/2006/table">
            <a:tbl>
              <a:tblPr firstRow="1" bandRow="1">
                <a:tableStyleId>{32C5FAD2-183E-495A-88D6-5BC58F5F2225}</a:tableStyleId>
              </a:tblPr>
              <a:tblGrid>
                <a:gridCol w="397998">
                  <a:extLst>
                    <a:ext uri="{9D8B030D-6E8A-4147-A177-3AD203B41FA5}">
                      <a16:colId xmlns:a16="http://schemas.microsoft.com/office/drawing/2014/main" val="2049008832"/>
                    </a:ext>
                  </a:extLst>
                </a:gridCol>
                <a:gridCol w="3171350">
                  <a:extLst>
                    <a:ext uri="{9D8B030D-6E8A-4147-A177-3AD203B41FA5}">
                      <a16:colId xmlns:a16="http://schemas.microsoft.com/office/drawing/2014/main" val="1004225240"/>
                    </a:ext>
                  </a:extLst>
                </a:gridCol>
              </a:tblGrid>
              <a:tr h="370840">
                <a:tc>
                  <a:txBody>
                    <a:bodyPr/>
                    <a:lstStyle/>
                    <a:p>
                      <a:r>
                        <a:rPr lang="es-MX" dirty="0"/>
                        <a:t>1</a:t>
                      </a:r>
                      <a:endParaRPr lang="es-CO" dirty="0"/>
                    </a:p>
                  </a:txBody>
                  <a:tcPr/>
                </a:tc>
                <a:tc>
                  <a:txBody>
                    <a:bodyPr/>
                    <a:lstStyle/>
                    <a:p>
                      <a:r>
                        <a:rPr lang="es-CO" sz="1200" b="0" dirty="0">
                          <a:latin typeface="Montserrat Light" panose="00000400000000000000" pitchFamily="2" charset="0"/>
                        </a:rPr>
                        <a:t>Arduino uno, </a:t>
                      </a:r>
                      <a:r>
                        <a:rPr lang="es-CO" sz="1200" b="0" dirty="0" err="1">
                          <a:latin typeface="Montserrat Light" panose="00000400000000000000" pitchFamily="2" charset="0"/>
                        </a:rPr>
                        <a:t>display</a:t>
                      </a:r>
                      <a:r>
                        <a:rPr lang="es-CO" sz="1200" b="0" dirty="0">
                          <a:latin typeface="Montserrat Light" panose="00000400000000000000" pitchFamily="2" charset="0"/>
                        </a:rPr>
                        <a:t>, resistencias, </a:t>
                      </a:r>
                      <a:r>
                        <a:rPr lang="es-CO" sz="1200" b="0" dirty="0" err="1">
                          <a:latin typeface="Montserrat Light" panose="00000400000000000000" pitchFamily="2" charset="0"/>
                        </a:rPr>
                        <a:t>etc</a:t>
                      </a:r>
                      <a:endParaRPr lang="es-CO" sz="1200" b="0" dirty="0">
                        <a:latin typeface="Montserrat Light" panose="00000400000000000000" pitchFamily="2" charset="0"/>
                      </a:endParaRPr>
                    </a:p>
                  </a:txBody>
                  <a:tcPr/>
                </a:tc>
                <a:extLst>
                  <a:ext uri="{0D108BD9-81ED-4DB2-BD59-A6C34878D82A}">
                    <a16:rowId xmlns:a16="http://schemas.microsoft.com/office/drawing/2014/main" val="2534544465"/>
                  </a:ext>
                </a:extLst>
              </a:tr>
              <a:tr h="370840">
                <a:tc>
                  <a:txBody>
                    <a:bodyPr/>
                    <a:lstStyle/>
                    <a:p>
                      <a:r>
                        <a:rPr lang="es-MX" dirty="0"/>
                        <a:t>2</a:t>
                      </a:r>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200" b="0" dirty="0">
                          <a:solidFill>
                            <a:schemeClr val="tx1"/>
                          </a:solidFill>
                          <a:latin typeface="Montserrat Light" panose="00000400000000000000" pitchFamily="2" charset="0"/>
                        </a:rPr>
                        <a:t>Sensor de luz RGB </a:t>
                      </a:r>
                      <a:r>
                        <a:rPr lang="es-MX" sz="1200" b="0" dirty="0" err="1">
                          <a:solidFill>
                            <a:schemeClr val="tx1"/>
                          </a:solidFill>
                          <a:latin typeface="Montserrat Light" panose="00000400000000000000" pitchFamily="2" charset="0"/>
                        </a:rPr>
                        <a:t>tcs3200</a:t>
                      </a:r>
                      <a:endParaRPr lang="es-MX" sz="1200" b="0" dirty="0">
                        <a:solidFill>
                          <a:schemeClr val="tx1"/>
                        </a:solidFill>
                        <a:latin typeface="Montserrat Light" panose="00000400000000000000" pitchFamily="2" charset="0"/>
                      </a:endParaRPr>
                    </a:p>
                  </a:txBody>
                  <a:tcPr/>
                </a:tc>
                <a:extLst>
                  <a:ext uri="{0D108BD9-81ED-4DB2-BD59-A6C34878D82A}">
                    <a16:rowId xmlns:a16="http://schemas.microsoft.com/office/drawing/2014/main" val="2547097663"/>
                  </a:ext>
                </a:extLst>
              </a:tr>
              <a:tr h="370840">
                <a:tc>
                  <a:txBody>
                    <a:bodyPr/>
                    <a:lstStyle/>
                    <a:p>
                      <a:r>
                        <a:rPr lang="es-MX" dirty="0"/>
                        <a:t>3</a:t>
                      </a:r>
                      <a:endParaRPr lang="es-CO"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200" b="0" dirty="0">
                          <a:solidFill>
                            <a:schemeClr val="tx1"/>
                          </a:solidFill>
                          <a:latin typeface="Montserrat Light" panose="00000400000000000000" pitchFamily="2" charset="0"/>
                        </a:rPr>
                        <a:t>Sensor humedad del suelo con </a:t>
                      </a:r>
                      <a:r>
                        <a:rPr lang="es-MX" sz="1200" b="0" dirty="0" err="1">
                          <a:solidFill>
                            <a:schemeClr val="tx1"/>
                          </a:solidFill>
                          <a:latin typeface="Montserrat Light" panose="00000400000000000000" pitchFamily="2" charset="0"/>
                        </a:rPr>
                        <a:t>lm393</a:t>
                      </a:r>
                      <a:endParaRPr lang="es-MX" sz="1200" b="0" dirty="0">
                        <a:solidFill>
                          <a:schemeClr val="tx1"/>
                        </a:solidFill>
                        <a:latin typeface="Montserrat Light" panose="00000400000000000000" pitchFamily="2" charset="0"/>
                      </a:endParaRPr>
                    </a:p>
                  </a:txBody>
                  <a:tcPr/>
                </a:tc>
                <a:extLst>
                  <a:ext uri="{0D108BD9-81ED-4DB2-BD59-A6C34878D82A}">
                    <a16:rowId xmlns:a16="http://schemas.microsoft.com/office/drawing/2014/main" val="30236832"/>
                  </a:ext>
                </a:extLst>
              </a:tr>
            </a:tbl>
          </a:graphicData>
        </a:graphic>
      </p:graphicFrame>
      <p:sp>
        <p:nvSpPr>
          <p:cNvPr id="10" name="CuadroTexto 2">
            <a:extLst>
              <a:ext uri="{FF2B5EF4-FFF2-40B4-BE49-F238E27FC236}">
                <a16:creationId xmlns:a16="http://schemas.microsoft.com/office/drawing/2014/main" id="{F219E0EA-DBEB-A7B1-3C57-AC937F2ACFA1}"/>
              </a:ext>
            </a:extLst>
          </p:cNvPr>
          <p:cNvSpPr txBox="1"/>
          <p:nvPr/>
        </p:nvSpPr>
        <p:spPr>
          <a:xfrm>
            <a:off x="5161727" y="1340643"/>
            <a:ext cx="3489293" cy="3893374"/>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4.</a:t>
            </a:r>
          </a:p>
          <a:p>
            <a:pPr algn="just"/>
            <a:endParaRPr lang="es-MX" b="1" dirty="0">
              <a:solidFill>
                <a:schemeClr val="tx1"/>
              </a:solidFill>
              <a:latin typeface="Montserrat Light" panose="00000400000000000000" pitchFamily="2" charset="0"/>
            </a:endParaRPr>
          </a:p>
          <a:p>
            <a:pPr algn="just">
              <a:spcAft>
                <a:spcPts val="1500"/>
              </a:spcAft>
            </a:pPr>
            <a:r>
              <a:rPr lang="es-CO" sz="1200" dirty="0">
                <a:solidFill>
                  <a:srgbClr val="374151"/>
                </a:solidFill>
                <a:effectLst/>
                <a:latin typeface="Montserrat Light" panose="00000400000000000000" pitchFamily="2" charset="0"/>
                <a:ea typeface="Times New Roman" panose="02020603050405020304" pitchFamily="18" charset="0"/>
              </a:rPr>
              <a:t>Todas nuestras investigaciones apuntan al “</a:t>
            </a:r>
            <a:r>
              <a:rPr lang="es-CO" sz="1200" dirty="0" err="1">
                <a:solidFill>
                  <a:srgbClr val="374151"/>
                </a:solidFill>
                <a:effectLst/>
                <a:latin typeface="Montserrat Light" panose="00000400000000000000" pitchFamily="2" charset="0"/>
                <a:ea typeface="Times New Roman" panose="02020603050405020304" pitchFamily="18" charset="0"/>
              </a:rPr>
              <a:t>sfumato</a:t>
            </a:r>
            <a:r>
              <a:rPr lang="es-CO" sz="1200" dirty="0">
                <a:solidFill>
                  <a:srgbClr val="374151"/>
                </a:solidFill>
                <a:effectLst/>
                <a:latin typeface="Montserrat Light" panose="00000400000000000000" pitchFamily="2" charset="0"/>
                <a:ea typeface="Times New Roman" panose="02020603050405020304" pitchFamily="18" charset="0"/>
              </a:rPr>
              <a:t>” de la ciencia lugar donde no existe solución pronta y solo la creatividad e innovación pueden resolver.</a:t>
            </a:r>
          </a:p>
          <a:p>
            <a:pPr algn="just">
              <a:spcAft>
                <a:spcPts val="1500"/>
              </a:spcAft>
            </a:pPr>
            <a:r>
              <a:rPr lang="es-CO" sz="1200" dirty="0">
                <a:solidFill>
                  <a:srgbClr val="374151"/>
                </a:solidFill>
                <a:effectLst/>
                <a:latin typeface="Montserrat Light" panose="00000400000000000000" pitchFamily="2" charset="0"/>
                <a:ea typeface="Times New Roman" panose="02020603050405020304" pitchFamily="18" charset="0"/>
              </a:rPr>
              <a:t>El medidor de clorofila surge de la inspiradora experiencia de un compañero. Tras años de luchar contra daños en su cultivo de cacao, observó a una enfermera utilizando un pulsioxímetro. Este descubrimiento desafiante nos llevó a crear un dispositivo que evalúa la salud de las plantas. Junto con el medidor de nitratos, ofrecemos a los agricultores información precisa sobre dónde y cómo mejorar la calidad y producción de la caña.</a:t>
            </a:r>
            <a:endParaRPr lang="es-CO" sz="1200" dirty="0">
              <a:effectLst/>
              <a:latin typeface="Montserrat Light" panose="00000400000000000000" pitchFamily="2" charset="0"/>
              <a:ea typeface="Times New Roman" panose="02020603050405020304" pitchFamily="18" charset="0"/>
            </a:endParaRPr>
          </a:p>
          <a:p>
            <a:pPr algn="just"/>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249155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761528" y="0"/>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358292" y="942022"/>
            <a:ext cx="4213708" cy="2954655"/>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5.</a:t>
            </a:r>
          </a:p>
          <a:p>
            <a:pPr algn="just"/>
            <a:endParaRPr lang="es-MX" dirty="0">
              <a:solidFill>
                <a:schemeClr val="tx1"/>
              </a:solidFill>
              <a:latin typeface="Montserrat Light" panose="00000400000000000000" pitchFamily="2" charset="0"/>
            </a:endParaRPr>
          </a:p>
          <a:p>
            <a:pPr algn="just"/>
            <a:r>
              <a:rPr lang="es-MX" b="1" dirty="0">
                <a:solidFill>
                  <a:schemeClr val="tx1"/>
                </a:solidFill>
                <a:latin typeface="Montserrat Light" panose="00000400000000000000" pitchFamily="2" charset="0"/>
              </a:rPr>
              <a:t>Ensamble del prototipo:</a:t>
            </a:r>
          </a:p>
          <a:p>
            <a:pPr algn="just"/>
            <a:r>
              <a:rPr lang="es-MX" sz="1200" b="0" i="0" dirty="0">
                <a:solidFill>
                  <a:srgbClr val="374151"/>
                </a:solidFill>
                <a:effectLst/>
                <a:latin typeface="Montserrat Light" panose="00000400000000000000" pitchFamily="2" charset="0"/>
              </a:rPr>
              <a:t>En las primeras pruebas, empleamos fotoceldas y fotorresistores para medir la cantidad de fotones que pasaban entre los folículos de las hojas. Posteriormente, identificamos un sensor RGB que conectamos al Arduino, lo que nos permitió recibir datos alfanuméricos, pero difíciles de entender, tras varios modelos matemáticos, logramos calibrar y cuantificar los valores de clorofila y nitratos en las plantas de caña de azúcar. Luego, trasladamos estos modelos desde </a:t>
            </a:r>
            <a:r>
              <a:rPr lang="es-MX" sz="1200" b="0" i="0" dirty="0" err="1">
                <a:solidFill>
                  <a:srgbClr val="374151"/>
                </a:solidFill>
                <a:effectLst/>
                <a:latin typeface="Montserrat Light" panose="00000400000000000000" pitchFamily="2" charset="0"/>
              </a:rPr>
              <a:t>protoboard</a:t>
            </a:r>
            <a:r>
              <a:rPr lang="es-MX" sz="1200" b="0" i="0" dirty="0">
                <a:solidFill>
                  <a:srgbClr val="374151"/>
                </a:solidFill>
                <a:effectLst/>
                <a:latin typeface="Montserrat Light" panose="00000400000000000000" pitchFamily="2" charset="0"/>
              </a:rPr>
              <a:t> a cajas plásticas para protegerlos y facilitar su manejo por parte de los agricultores.</a:t>
            </a:r>
            <a:endParaRPr lang="es-MX" sz="1200"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rot="21071515">
            <a:off x="7424096" y="4528437"/>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5296415" y="1107968"/>
            <a:ext cx="3489293" cy="310854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6.</a:t>
            </a:r>
          </a:p>
          <a:p>
            <a:pPr algn="just"/>
            <a:endParaRPr lang="es-MX" dirty="0">
              <a:solidFill>
                <a:schemeClr val="tx1"/>
              </a:solidFill>
              <a:latin typeface="Montserrat Light" panose="00000400000000000000" pitchFamily="2" charset="0"/>
            </a:endParaRPr>
          </a:p>
          <a:p>
            <a:pPr algn="just"/>
            <a:r>
              <a:rPr lang="es-MX" b="1" dirty="0">
                <a:solidFill>
                  <a:schemeClr val="tx1"/>
                </a:solidFill>
                <a:latin typeface="Montserrat Light" panose="00000400000000000000" pitchFamily="2" charset="0"/>
              </a:rPr>
              <a:t>Prototipo final</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pic>
        <p:nvPicPr>
          <p:cNvPr id="9" name="Imagen 8">
            <a:extLst>
              <a:ext uri="{FF2B5EF4-FFF2-40B4-BE49-F238E27FC236}">
                <a16:creationId xmlns:a16="http://schemas.microsoft.com/office/drawing/2014/main" id="{818F4011-5820-94B0-483B-D9F4AFB31701}"/>
              </a:ext>
            </a:extLst>
          </p:cNvPr>
          <p:cNvPicPr>
            <a:picLocks noChangeAspect="1"/>
          </p:cNvPicPr>
          <p:nvPr/>
        </p:nvPicPr>
        <p:blipFill>
          <a:blip r:embed="rId5"/>
          <a:stretch>
            <a:fillRect/>
          </a:stretch>
        </p:blipFill>
        <p:spPr>
          <a:xfrm>
            <a:off x="573990" y="3930437"/>
            <a:ext cx="1633471" cy="932888"/>
          </a:xfrm>
          <a:prstGeom prst="rect">
            <a:avLst/>
          </a:prstGeom>
        </p:spPr>
      </p:pic>
      <p:pic>
        <p:nvPicPr>
          <p:cNvPr id="10" name="Imagen 9">
            <a:extLst>
              <a:ext uri="{FF2B5EF4-FFF2-40B4-BE49-F238E27FC236}">
                <a16:creationId xmlns:a16="http://schemas.microsoft.com/office/drawing/2014/main" id="{40BEC53B-DB33-FFAC-4EFF-5ED39E44CCB5}"/>
              </a:ext>
            </a:extLst>
          </p:cNvPr>
          <p:cNvPicPr>
            <a:picLocks noChangeAspect="1"/>
          </p:cNvPicPr>
          <p:nvPr/>
        </p:nvPicPr>
        <p:blipFill>
          <a:blip r:embed="rId6"/>
          <a:stretch>
            <a:fillRect/>
          </a:stretch>
        </p:blipFill>
        <p:spPr>
          <a:xfrm>
            <a:off x="2558556" y="3930437"/>
            <a:ext cx="1917244" cy="851869"/>
          </a:xfrm>
          <a:prstGeom prst="rect">
            <a:avLst/>
          </a:prstGeom>
        </p:spPr>
      </p:pic>
      <p:pic>
        <p:nvPicPr>
          <p:cNvPr id="11" name="Imagen 10">
            <a:extLst>
              <a:ext uri="{FF2B5EF4-FFF2-40B4-BE49-F238E27FC236}">
                <a16:creationId xmlns:a16="http://schemas.microsoft.com/office/drawing/2014/main" id="{C865A9FD-8024-B5FC-567E-991CC2408E2C}"/>
              </a:ext>
            </a:extLst>
          </p:cNvPr>
          <p:cNvPicPr>
            <a:picLocks noChangeAspect="1"/>
          </p:cNvPicPr>
          <p:nvPr/>
        </p:nvPicPr>
        <p:blipFill>
          <a:blip r:embed="rId7"/>
          <a:stretch>
            <a:fillRect/>
          </a:stretch>
        </p:blipFill>
        <p:spPr>
          <a:xfrm>
            <a:off x="5649320" y="1967607"/>
            <a:ext cx="2589424" cy="24047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20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0"/>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335967" y="1273494"/>
            <a:ext cx="2841630" cy="384720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Conclusiones:</a:t>
            </a:r>
          </a:p>
          <a:p>
            <a:pPr algn="just"/>
            <a:endParaRPr lang="es-MX" sz="1200" b="1" dirty="0">
              <a:solidFill>
                <a:schemeClr val="tx1"/>
              </a:solidFill>
              <a:latin typeface="Montserrat Light" panose="00000400000000000000" pitchFamily="2" charset="0"/>
            </a:endParaRPr>
          </a:p>
          <a:p>
            <a:pPr algn="just"/>
            <a:r>
              <a:rPr lang="es-MX" sz="1200" b="1" i="0" dirty="0">
                <a:solidFill>
                  <a:srgbClr val="374151"/>
                </a:solidFill>
                <a:effectLst/>
                <a:latin typeface="Montserrat Light" panose="00000400000000000000" pitchFamily="2" charset="0"/>
              </a:rPr>
              <a:t>Innovación Tecnológica: </a:t>
            </a:r>
            <a:r>
              <a:rPr lang="es-MX" sz="1200" b="0" i="0" dirty="0">
                <a:solidFill>
                  <a:srgbClr val="374151"/>
                </a:solidFill>
                <a:effectLst/>
                <a:latin typeface="Montserrat Light" panose="00000400000000000000" pitchFamily="2" charset="0"/>
              </a:rPr>
              <a:t>El proyecto demuestra la capacidad de innovar en la agricultura a través del desarrollo de dispositivos </a:t>
            </a:r>
            <a:r>
              <a:rPr lang="es-MX" sz="1200" b="0" i="0" dirty="0" err="1">
                <a:solidFill>
                  <a:srgbClr val="374151"/>
                </a:solidFill>
                <a:effectLst/>
                <a:latin typeface="Montserrat Light" panose="00000400000000000000" pitchFamily="2" charset="0"/>
              </a:rPr>
              <a:t>agromáticos</a:t>
            </a:r>
            <a:r>
              <a:rPr lang="es-MX" sz="1200" b="0" i="0" dirty="0">
                <a:solidFill>
                  <a:srgbClr val="374151"/>
                </a:solidFill>
                <a:effectLst/>
                <a:latin typeface="Montserrat Light" panose="00000400000000000000" pitchFamily="2" charset="0"/>
              </a:rPr>
              <a:t> que proporcionan datos precisos para mejorar la calidad y producción de la caña de azúcar. </a:t>
            </a:r>
          </a:p>
          <a:p>
            <a:pPr algn="just"/>
            <a:endParaRPr lang="es-MX" sz="1200" b="0" i="0" dirty="0">
              <a:solidFill>
                <a:srgbClr val="374151"/>
              </a:solidFill>
              <a:effectLst/>
              <a:latin typeface="Montserrat Light" panose="00000400000000000000" pitchFamily="2" charset="0"/>
            </a:endParaRPr>
          </a:p>
          <a:p>
            <a:pPr algn="just"/>
            <a:r>
              <a:rPr lang="es-MX" sz="1200" b="1" i="0" dirty="0">
                <a:solidFill>
                  <a:srgbClr val="374151"/>
                </a:solidFill>
                <a:effectLst/>
                <a:latin typeface="Montserrat Light" panose="00000400000000000000" pitchFamily="2" charset="0"/>
              </a:rPr>
              <a:t>Impacto en la Agricultura: </a:t>
            </a:r>
            <a:r>
              <a:rPr lang="es-MX" sz="1200" b="0" i="0" dirty="0">
                <a:solidFill>
                  <a:srgbClr val="374151"/>
                </a:solidFill>
                <a:effectLst/>
                <a:latin typeface="Montserrat Light" panose="00000400000000000000" pitchFamily="2" charset="0"/>
              </a:rPr>
              <a:t>Los dispositivos permiten a los agricultores tomar decisiones sobre el cultivo de caña de azúcar, lo que puede resultar en una mayor productividad y calidad de los cultivos, además de una gestión más sostenible.</a:t>
            </a:r>
          </a:p>
          <a:p>
            <a:pPr algn="just"/>
            <a:endParaRPr lang="es-MX" b="1"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3665913" y="4428296"/>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id="{AF8BD7CF-7FA0-D638-ACE5-D48B09DCC940}"/>
              </a:ext>
            </a:extLst>
          </p:cNvPr>
          <p:cNvSpPr txBox="1"/>
          <p:nvPr/>
        </p:nvSpPr>
        <p:spPr>
          <a:xfrm>
            <a:off x="3314700" y="1273494"/>
            <a:ext cx="2331720" cy="3293209"/>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Dificultades :</a:t>
            </a:r>
          </a:p>
          <a:p>
            <a:pPr algn="just"/>
            <a:endParaRPr lang="es-MX" sz="1200" b="1" dirty="0">
              <a:solidFill>
                <a:schemeClr val="tx1"/>
              </a:solidFill>
              <a:latin typeface="Montserrat Light" panose="00000400000000000000" pitchFamily="2" charset="0"/>
            </a:endParaRPr>
          </a:p>
          <a:p>
            <a:pPr algn="just"/>
            <a:r>
              <a:rPr lang="es-MX" sz="1200" b="1" i="0" dirty="0">
                <a:solidFill>
                  <a:srgbClr val="374151"/>
                </a:solidFill>
                <a:effectLst/>
                <a:latin typeface="Montserrat Light" panose="00000400000000000000" pitchFamily="2" charset="0"/>
              </a:rPr>
              <a:t>Calibración y Validación</a:t>
            </a:r>
            <a:r>
              <a:rPr lang="es-MX" sz="1200" b="0" i="0" dirty="0">
                <a:solidFill>
                  <a:srgbClr val="374151"/>
                </a:solidFill>
                <a:effectLst/>
                <a:latin typeface="Montserrat Light" panose="00000400000000000000" pitchFamily="2" charset="0"/>
              </a:rPr>
              <a:t>: El proyecto destacó la importancia de la calibración y validación rigurosa de los dispositivos para garantizar resultados precisos y confiables, pero es un proceso lento y agotador, en ocasiones sentimos dejarlo en esa etapa, gracias al apoyo de otro equipo de la universidad logramos avanzar.</a:t>
            </a:r>
          </a:p>
          <a:p>
            <a:pPr algn="just"/>
            <a:endParaRPr lang="es-MX" b="1" dirty="0">
              <a:solidFill>
                <a:schemeClr val="tx1"/>
              </a:solidFill>
              <a:latin typeface="Montserrat Light" panose="00000400000000000000" pitchFamily="2" charset="0"/>
            </a:endParaRPr>
          </a:p>
        </p:txBody>
      </p:sp>
      <p:sp>
        <p:nvSpPr>
          <p:cNvPr id="11" name="CuadroTexto 2">
            <a:extLst>
              <a:ext uri="{FF2B5EF4-FFF2-40B4-BE49-F238E27FC236}">
                <a16:creationId xmlns:a16="http://schemas.microsoft.com/office/drawing/2014/main" id="{CBC1623A-1371-A9DB-76F0-7A679859169B}"/>
              </a:ext>
            </a:extLst>
          </p:cNvPr>
          <p:cNvSpPr txBox="1"/>
          <p:nvPr/>
        </p:nvSpPr>
        <p:spPr>
          <a:xfrm>
            <a:off x="5966405" y="1182054"/>
            <a:ext cx="2841628" cy="427642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Aportes:</a:t>
            </a:r>
          </a:p>
          <a:p>
            <a:pPr algn="just"/>
            <a:endParaRPr lang="es-MX" b="1" dirty="0">
              <a:solidFill>
                <a:schemeClr val="tx1"/>
              </a:solidFill>
              <a:latin typeface="Montserrat Light" panose="00000400000000000000" pitchFamily="2" charset="0"/>
            </a:endParaRPr>
          </a:p>
          <a:p>
            <a:pPr algn="just"/>
            <a:r>
              <a:rPr lang="es-MX" sz="1200" b="1" i="0" dirty="0">
                <a:solidFill>
                  <a:srgbClr val="374151"/>
                </a:solidFill>
                <a:effectLst/>
                <a:latin typeface="Montserrat Light" panose="00000400000000000000" pitchFamily="2" charset="0"/>
              </a:rPr>
              <a:t>Transferencia de Tecnología: </a:t>
            </a:r>
            <a:r>
              <a:rPr lang="es-MX" sz="1200" b="0" i="0" dirty="0">
                <a:solidFill>
                  <a:srgbClr val="374151"/>
                </a:solidFill>
                <a:effectLst/>
                <a:latin typeface="Montserrat Light" panose="00000400000000000000" pitchFamily="2" charset="0"/>
              </a:rPr>
              <a:t>La adaptación de los dispositivos para su uso por parte de los agricultores, incluyendo su colocación en cajas plásticas, facilita su manipulación y acceso en el entorno agrícola.</a:t>
            </a:r>
          </a:p>
          <a:p>
            <a:pPr algn="just"/>
            <a:endParaRPr lang="es-MX" sz="1200" dirty="0">
              <a:solidFill>
                <a:srgbClr val="374151"/>
              </a:solidFill>
              <a:latin typeface="Montserrat Light" panose="00000400000000000000" pitchFamily="2" charset="0"/>
            </a:endParaRPr>
          </a:p>
          <a:p>
            <a:pPr algn="just"/>
            <a:r>
              <a:rPr lang="es-MX" sz="1200" b="1" dirty="0">
                <a:solidFill>
                  <a:srgbClr val="374151"/>
                </a:solidFill>
                <a:latin typeface="Montserrat Light" panose="00000400000000000000" pitchFamily="2" charset="0"/>
              </a:rPr>
              <a:t>Esperamos:</a:t>
            </a:r>
          </a:p>
          <a:p>
            <a:pPr>
              <a:lnSpc>
                <a:spcPct val="107000"/>
              </a:lnSpc>
              <a:spcAft>
                <a:spcPts val="800"/>
              </a:spcAft>
            </a:pPr>
            <a:r>
              <a:rPr lang="es-ES" sz="1200" kern="100" dirty="0">
                <a:effectLst/>
                <a:latin typeface="Montserrat Light" panose="00000400000000000000" pitchFamily="2" charset="0"/>
                <a:ea typeface="Calibri" panose="020F0502020204030204" pitchFamily="34" charset="0"/>
                <a:cs typeface="Times New Roman" panose="02020603050405020304" pitchFamily="18" charset="0"/>
              </a:rPr>
              <a:t>Implementación en 30 familias</a:t>
            </a:r>
            <a:endParaRPr lang="es-CO" sz="12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s-ES" sz="1200" kern="100" dirty="0">
                <a:effectLst/>
                <a:latin typeface="Montserrat Light" panose="00000400000000000000" pitchFamily="2" charset="0"/>
                <a:ea typeface="Calibri" panose="020F0502020204030204" pitchFamily="34" charset="0"/>
                <a:cs typeface="Times New Roman" panose="02020603050405020304" pitchFamily="18" charset="0"/>
              </a:rPr>
              <a:t>Trabajo colaborativo con la universidad de la amazonia y centro de investigaciones </a:t>
            </a:r>
            <a:r>
              <a:rPr lang="es-ES" sz="1200" kern="100" dirty="0" err="1">
                <a:effectLst/>
                <a:latin typeface="Montserrat Light" panose="00000400000000000000" pitchFamily="2" charset="0"/>
                <a:ea typeface="Calibri" panose="020F0502020204030204" pitchFamily="34" charset="0"/>
                <a:cs typeface="Times New Roman" panose="02020603050405020304" pitchFamily="18" charset="0"/>
              </a:rPr>
              <a:t>Macagual</a:t>
            </a:r>
            <a:endParaRPr lang="es-CO" sz="12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s-ES" sz="1200" kern="100" dirty="0">
                <a:effectLst/>
                <a:latin typeface="Montserrat Light" panose="00000400000000000000" pitchFamily="2" charset="0"/>
                <a:ea typeface="Calibri" panose="020F0502020204030204" pitchFamily="34" charset="0"/>
                <a:cs typeface="Times New Roman" panose="02020603050405020304" pitchFamily="18" charset="0"/>
              </a:rPr>
              <a:t>Aportar en la asociatividad y apropiación tecnológica. </a:t>
            </a:r>
            <a:endParaRPr lang="es-CO" sz="1200" kern="100" dirty="0">
              <a:effectLst/>
              <a:latin typeface="Montserrat Light" panose="00000400000000000000" pitchFamily="2" charset="0"/>
              <a:ea typeface="Calibri" panose="020F0502020204030204" pitchFamily="34" charset="0"/>
              <a:cs typeface="Times New Roman" panose="02020603050405020304" pitchFamily="18" charset="0"/>
            </a:endParaRPr>
          </a:p>
          <a:p>
            <a:pPr algn="just"/>
            <a:endParaRPr lang="es-MX" sz="1200" b="0" i="0" dirty="0">
              <a:solidFill>
                <a:srgbClr val="374151"/>
              </a:solidFill>
              <a:effectLst/>
              <a:latin typeface="Montserrat Light" panose="00000400000000000000" pitchFamily="2" charset="0"/>
            </a:endParaRPr>
          </a:p>
          <a:p>
            <a:pPr algn="just"/>
            <a:endParaRPr lang="es-MX" b="1"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03374961"/>
      </p:ext>
    </p:extLst>
  </p:cSld>
  <p:clrMapOvr>
    <a:masterClrMapping/>
  </p:clrMapOvr>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6415</TotalTime>
  <Words>1178</Words>
  <Application>Microsoft Office PowerPoint</Application>
  <PresentationFormat>Presentación en pantalla (16:9)</PresentationFormat>
  <Paragraphs>109</Paragraphs>
  <Slides>10</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Arvo</vt:lpstr>
      <vt:lpstr>Montserrat</vt:lpstr>
      <vt:lpstr>Montserrat Light</vt:lpstr>
      <vt:lpstr>Cool Style by Slidesgo</vt:lpstr>
      <vt:lpstr>Presentación de PowerPoint</vt:lpstr>
      <vt:lpstr> </vt:lpstr>
      <vt:lpstr> </vt:lpstr>
      <vt:lpstr>Recursos tecnológicos</vt:lpstr>
      <vt:lpstr>Metodología </vt:lpstr>
      <vt:lpstr>Solución del problema </vt:lpstr>
      <vt:lpstr>Solución del problema </vt:lpstr>
      <vt:lpstr>Solución del problema </vt:lpstr>
      <vt:lpstr>Reflexión, evaluación y conclusión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LUIS EMIRO RAMÍREZ GÓMEZ</cp:lastModifiedBy>
  <cp:revision>134</cp:revision>
  <dcterms:modified xsi:type="dcterms:W3CDTF">2023-11-07T04:49:31Z</dcterms:modified>
</cp:coreProperties>
</file>